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61" r:id="rId2"/>
    <p:sldId id="292" r:id="rId3"/>
    <p:sldId id="455" r:id="rId4"/>
    <p:sldId id="265" r:id="rId5"/>
    <p:sldId id="456" r:id="rId6"/>
    <p:sldId id="457" r:id="rId7"/>
    <p:sldId id="458" r:id="rId8"/>
    <p:sldId id="459" r:id="rId9"/>
    <p:sldId id="460" r:id="rId10"/>
    <p:sldId id="461" r:id="rId11"/>
    <p:sldId id="462" r:id="rId12"/>
    <p:sldId id="463" r:id="rId13"/>
    <p:sldId id="464" r:id="rId14"/>
    <p:sldId id="465" r:id="rId15"/>
  </p:sldIdLst>
  <p:sldSz cx="9144000" cy="6858000" type="screen4x3"/>
  <p:notesSz cx="6858000" cy="9144000"/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EF"/>
    <a:srgbClr val="07D8D3"/>
    <a:srgbClr val="00FFFF"/>
    <a:srgbClr val="D1DFEA"/>
    <a:srgbClr val="9EEA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94245" autoAdjust="0"/>
  </p:normalViewPr>
  <p:slideViewPr>
    <p:cSldViewPr>
      <p:cViewPr>
        <p:scale>
          <a:sx n="100" d="100"/>
          <a:sy n="100" d="100"/>
        </p:scale>
        <p:origin x="-1860" y="-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7C6C7-EC31-46CE-B4FD-880A3ED47794}" type="datetimeFigureOut">
              <a:rPr lang="ko-KR" altLang="en-US" smtClean="0"/>
              <a:pPr/>
              <a:t>2014-11-07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17573-2142-4C79-B0A0-8328DB7E72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A8ADFD5B-A66C-449C-B6E8-FB716D07777D}" type="datetimeFigureOut">
              <a:rPr/>
              <a:pPr/>
              <a:t>2006/6/30</a:t>
            </a:fld>
            <a:endParaRPr 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ko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CA5D3BF3-D352-46FC-8343-31F56E6730EA}" type="slidenum">
              <a:rPr/>
              <a:pPr/>
              <a:t>‹#›</a:t>
            </a:fld>
            <a:endParaRPr 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gradFill flip="none" rotWithShape="1">
          <a:gsLst>
            <a:gs pos="20000">
              <a:srgbClr val="D1DFEA"/>
            </a:gs>
            <a:gs pos="50000">
              <a:schemeClr val="bg1"/>
            </a:gs>
            <a:gs pos="80000">
              <a:srgbClr val="D1DFE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157E-8DCB-4F70-A0AF-5EB586A91DD4}" type="datetime1">
              <a:rPr lang="en-US" altLang="ko-KR" smtClean="0"/>
              <a:pPr/>
              <a:t>11/7/2014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latinLnBrk="1"/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 rot="20025611">
            <a:off x="570789" y="1665214"/>
            <a:ext cx="7992000" cy="240065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5000" b="1" smtClean="0">
                <a:gradFill>
                  <a:gsLst>
                    <a:gs pos="25000">
                      <a:schemeClr val="accent5">
                        <a:alpha val="30000"/>
                      </a:schemeClr>
                    </a:gs>
                    <a:gs pos="50000">
                      <a:schemeClr val="bg1"/>
                    </a:gs>
                    <a:gs pos="75000">
                      <a:schemeClr val="accent5">
                        <a:alpha val="30000"/>
                      </a:schemeClr>
                    </a:gs>
                  </a:gsLst>
                  <a:lin ang="2700000" scaled="1"/>
                </a:gradFill>
              </a:rPr>
              <a:t>JSP 2.3</a:t>
            </a:r>
            <a:endParaRPr lang="ko-KR" altLang="en-US" sz="15000" b="1">
              <a:gradFill>
                <a:gsLst>
                  <a:gs pos="25000">
                    <a:schemeClr val="accent5">
                      <a:alpha val="30000"/>
                    </a:schemeClr>
                  </a:gs>
                  <a:gs pos="50000">
                    <a:schemeClr val="bg1"/>
                  </a:gs>
                  <a:gs pos="75000">
                    <a:schemeClr val="accent5">
                      <a:alpha val="30000"/>
                    </a:schemeClr>
                  </a:gs>
                </a:gsLst>
                <a:lin ang="2700000" scaled="1"/>
              </a:gradFill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rgbClr val="00B0F0"/>
              </a:buClr>
              <a:buFont typeface="Wingdings 2" pitchFamily="18" charset="2"/>
              <a:buChar char=""/>
              <a:defRPr/>
            </a:lvl2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58CFA-92F5-41EE-A463-E0DE6FD27F4A}" type="datetime1">
              <a:rPr lang="ko-KR" altLang="en-US" smtClean="0"/>
              <a:pPr/>
              <a:t>2014-11-07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1981A-FA72-45C5-9A3B-D0EA313DEF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altLang="ko-KR" smtClean="0"/>
              <a:pPr/>
              <a:t>11/7/2014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2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1124744"/>
            <a:ext cx="91440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altLang="ko-KR" smtClean="0"/>
              <a:pPr/>
              <a:t>11/7/2014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rgbClr val="FFFFFF"/>
                </a:solidFill>
              </a:rPr>
              <a:pPr/>
              <a:t>‹#›</a:t>
            </a:fld>
            <a:endParaRPr kumimoji="1" lang="ko-KR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altLang="ko-KR" smtClean="0"/>
              <a:pPr/>
              <a:t>11/7/2014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pic>
        <p:nvPicPr>
          <p:cNvPr id="7" name="그림 6" descr="물결1.jpg"/>
          <p:cNvPicPr>
            <a:picLocks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1258"/>
            <a:ext cx="9144000" cy="685925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2132842"/>
            <a:ext cx="8458200" cy="1222375"/>
          </a:xfrm>
        </p:spPr>
        <p:txBody>
          <a:bodyPr lIns="36000" rIns="36000" anchor="ctr">
            <a:noAutofit/>
          </a:bodyPr>
          <a:lstStyle/>
          <a:p>
            <a:pPr algn="l" fontAlgn="base"/>
            <a:r>
              <a:rPr lang="ko-KR" altLang="en-US" sz="72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쿠키와 세션</a:t>
            </a:r>
            <a:endParaRPr lang="ko-KR" altLang="en-US" sz="7200" b="1" spc="-60" dirty="0">
              <a:solidFill>
                <a:srgbClr val="C00000"/>
              </a:solidFill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9836" y="4200525"/>
            <a:ext cx="8280000" cy="2340000"/>
          </a:xfrm>
          <a:prstGeom prst="roundRect">
            <a:avLst>
              <a:gd name="adj" fmla="val 4300"/>
            </a:avLst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36000" rIns="36000" anchor="ctr">
            <a:noAutofit/>
          </a:bodyPr>
          <a:lstStyle/>
          <a:p>
            <a:pPr algn="l"/>
            <a:r>
              <a:rPr lang="ko-KR" altLang="en-US" spc="-40" dirty="0" smtClean="0">
                <a:solidFill>
                  <a:schemeClr val="tx1"/>
                </a:solidFill>
              </a:rPr>
              <a:t>이번 </a:t>
            </a:r>
            <a:r>
              <a:rPr lang="en-US" altLang="ko-KR" spc="-40" smtClean="0">
                <a:solidFill>
                  <a:schemeClr val="tx1"/>
                </a:solidFill>
              </a:rPr>
              <a:t>Chapter</a:t>
            </a:r>
            <a:r>
              <a:rPr lang="ko-KR" altLang="en-US" spc="-40" smtClean="0">
                <a:solidFill>
                  <a:schemeClr val="tx1"/>
                </a:solidFill>
              </a:rPr>
              <a:t>에서는 쿠키를 사용해 웹 페이지</a:t>
            </a:r>
            <a:r>
              <a:rPr lang="ko-KR" altLang="en-US" smtClean="0">
                <a:solidFill>
                  <a:schemeClr val="tx1"/>
                </a:solidFill>
              </a:rPr>
              <a:t> 간에 정보를 유지하는 방법과 세션을 사용해 정보를 유지하는 방법을 학습한다</a:t>
            </a:r>
            <a:r>
              <a:rPr lang="en-US" altLang="ko-KR" smtClean="0">
                <a:solidFill>
                  <a:schemeClr val="tx1"/>
                </a:solidFill>
              </a:rPr>
              <a:t>. </a:t>
            </a:r>
            <a:r>
              <a:rPr lang="ko-KR" altLang="en-US" smtClean="0">
                <a:solidFill>
                  <a:schemeClr val="tx1"/>
                </a:solidFill>
              </a:rPr>
              <a:t>또한 세션</a:t>
            </a:r>
            <a:r>
              <a:rPr lang="ko-KR" altLang="en-US" spc="-40" smtClean="0">
                <a:solidFill>
                  <a:schemeClr val="tx1"/>
                </a:solidFill>
              </a:rPr>
              <a:t>을 사용해 회원 인증을 하는 방법도 살펴본다</a:t>
            </a:r>
            <a:r>
              <a:rPr lang="en-US" altLang="ko-KR" spc="-40" smtClean="0">
                <a:solidFill>
                  <a:schemeClr val="tx1"/>
                </a:solidFill>
              </a:rPr>
              <a:t>.</a:t>
            </a:r>
            <a:endParaRPr lang="ko-KR" altLang="en-US" spc="-40" dirty="0">
              <a:solidFill>
                <a:schemeClr val="tx1"/>
              </a:solidFill>
            </a:endParaRPr>
          </a:p>
        </p:txBody>
      </p:sp>
      <p:pic>
        <p:nvPicPr>
          <p:cNvPr id="17" name="그림 16" descr="도비동그라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548680"/>
            <a:ext cx="1620000" cy="161043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8969" y="753735"/>
            <a:ext cx="12554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smtClean="0">
                <a:solidFill>
                  <a:schemeClr val="bg1"/>
                </a:solidFill>
              </a:rPr>
              <a:t>10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세션</a:t>
            </a:r>
            <a:r>
              <a:rPr lang="en-US" altLang="ko-KR" smtClean="0"/>
              <a:t>(Session)</a:t>
            </a:r>
            <a:endParaRPr lang="ko-KR" altLang="en-US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3105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웹 서버 쪽의 웹 컨테이너에 상태를 유지하기 위한 정보를 저장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lvl="1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웹 브라우저 당 </a:t>
            </a:r>
            <a:r>
              <a:rPr lang="en-US" altLang="ko-KR" sz="2800" smtClean="0">
                <a:solidFill>
                  <a:schemeClr val="tx1"/>
                </a:solidFill>
              </a:rPr>
              <a:t>1</a:t>
            </a:r>
            <a:r>
              <a:rPr lang="ko-KR" altLang="en-US" sz="2800" smtClean="0">
                <a:solidFill>
                  <a:schemeClr val="tx1"/>
                </a:solidFill>
              </a:rPr>
              <a:t>개씩 생성되어 웹 컨테이너에 저장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lvl="1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웹 브라우저와 웹 서버의 상태 유지가 훨씬 안정적이고 보안상의 문제도 해결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26548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세션의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pSp>
        <p:nvGrpSpPr>
          <p:cNvPr id="3" name="그룹 5"/>
          <p:cNvGrpSpPr/>
          <p:nvPr/>
        </p:nvGrpSpPr>
        <p:grpSpPr>
          <a:xfrm>
            <a:off x="4716016" y="205026"/>
            <a:ext cx="720000" cy="847710"/>
            <a:chOff x="2843888" y="205026"/>
            <a:chExt cx="720000" cy="847710"/>
          </a:xfrm>
        </p:grpSpPr>
        <p:pic>
          <p:nvPicPr>
            <p:cNvPr id="12" name="그림 11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세션</a:t>
            </a:r>
            <a:r>
              <a:rPr lang="en-US" altLang="ko-KR" smtClean="0"/>
              <a:t>(Session)</a:t>
            </a:r>
            <a:endParaRPr lang="ko-KR" altLang="en-US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3105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웹 서버는 각각의 웹 브라우저로부터 발생한 요청에 대해서 특정한 식별자를 부여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이것을 사용해서 세션을 구분 및 유지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26548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세션의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pSp>
        <p:nvGrpSpPr>
          <p:cNvPr id="3" name="그룹 5"/>
          <p:cNvGrpSpPr/>
          <p:nvPr/>
        </p:nvGrpSpPr>
        <p:grpSpPr>
          <a:xfrm>
            <a:off x="4716016" y="205026"/>
            <a:ext cx="720000" cy="847710"/>
            <a:chOff x="2843888" y="205026"/>
            <a:chExt cx="720000" cy="847710"/>
          </a:xfrm>
        </p:grpSpPr>
        <p:pic>
          <p:nvPicPr>
            <p:cNvPr id="12" name="그림 11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48424" y="3903068"/>
            <a:ext cx="4140000" cy="2694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542985" y="6021288"/>
            <a:ext cx="36215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/>
              <a:t>세션과 웹 브라우저의 관계 </a:t>
            </a:r>
            <a:r>
              <a:rPr lang="ko-KR" altLang="en-US" sz="2000" smtClean="0">
                <a:solidFill>
                  <a:srgbClr val="00AEEF"/>
                </a:solidFill>
              </a:rPr>
              <a:t>▶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세션</a:t>
            </a:r>
            <a:r>
              <a:rPr lang="en-US" altLang="ko-KR" smtClean="0"/>
              <a:t>(Session)</a:t>
            </a:r>
            <a:endParaRPr lang="ko-KR" altLang="en-US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3105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사용 방법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세션의 속성 설정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session</a:t>
            </a:r>
            <a:r>
              <a:rPr lang="ko-KR" altLang="en-US" sz="2400" smtClean="0">
                <a:solidFill>
                  <a:schemeClr val="tx1"/>
                </a:solidFill>
              </a:rPr>
              <a:t>객체의 </a:t>
            </a:r>
            <a:r>
              <a:rPr lang="en-US" altLang="ko-KR" sz="2400" smtClean="0">
                <a:solidFill>
                  <a:schemeClr val="tx1"/>
                </a:solidFill>
              </a:rPr>
              <a:t>setAttribute() </a:t>
            </a:r>
            <a:r>
              <a:rPr lang="ko-KR" altLang="en-US" sz="2400" smtClean="0">
                <a:solidFill>
                  <a:schemeClr val="tx1"/>
                </a:solidFill>
              </a:rPr>
              <a:t>메소드를 사용</a:t>
            </a: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en-US" altLang="ko-KR" sz="2000" smtClean="0">
                <a:solidFill>
                  <a:schemeClr val="tx1"/>
                </a:solidFill>
              </a:rPr>
              <a:t>session.setAttribute(“id","aaaa@king.com");</a:t>
            </a: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설정된 세션의 속성을 사용해 정보를 유지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session</a:t>
            </a:r>
            <a:r>
              <a:rPr lang="ko-KR" altLang="en-US" sz="2400" smtClean="0">
                <a:solidFill>
                  <a:schemeClr val="tx1"/>
                </a:solidFill>
              </a:rPr>
              <a:t>객체의 </a:t>
            </a:r>
            <a:r>
              <a:rPr lang="en-US" altLang="ko-KR" sz="2400" smtClean="0">
                <a:solidFill>
                  <a:schemeClr val="tx1"/>
                </a:solidFill>
              </a:rPr>
              <a:t>getAttribute() </a:t>
            </a:r>
            <a:r>
              <a:rPr lang="ko-KR" altLang="en-US" sz="2400" smtClean="0">
                <a:solidFill>
                  <a:schemeClr val="tx1"/>
                </a:solidFill>
              </a:rPr>
              <a:t>메소드를 사용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en-US" altLang="ko-KR" smtClean="0">
                <a:solidFill>
                  <a:schemeClr val="tx1"/>
                </a:solidFill>
              </a:rPr>
              <a:t>String id = (String)session.getAttribute("id");</a:t>
            </a: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116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세션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사용하기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pSp>
        <p:nvGrpSpPr>
          <p:cNvPr id="3" name="그룹 5"/>
          <p:cNvGrpSpPr/>
          <p:nvPr/>
        </p:nvGrpSpPr>
        <p:grpSpPr>
          <a:xfrm>
            <a:off x="4716016" y="205026"/>
            <a:ext cx="720000" cy="847710"/>
            <a:chOff x="2843888" y="205026"/>
            <a:chExt cx="720000" cy="847710"/>
          </a:xfrm>
        </p:grpSpPr>
        <p:pic>
          <p:nvPicPr>
            <p:cNvPr id="12" name="그림 11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세션</a:t>
            </a:r>
            <a:r>
              <a:rPr lang="en-US" altLang="ko-KR" smtClean="0"/>
              <a:t>(Session)</a:t>
            </a:r>
            <a:endParaRPr lang="ko-KR" altLang="en-US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3105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사용 방법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세션의 속성 삭제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session</a:t>
            </a:r>
            <a:r>
              <a:rPr lang="ko-KR" altLang="en-US" sz="2400" smtClean="0">
                <a:solidFill>
                  <a:schemeClr val="tx1"/>
                </a:solidFill>
              </a:rPr>
              <a:t>객체의 </a:t>
            </a:r>
            <a:r>
              <a:rPr lang="en-US" altLang="ko-KR" sz="2400" smtClean="0">
                <a:solidFill>
                  <a:schemeClr val="tx1"/>
                </a:solidFill>
              </a:rPr>
              <a:t>removeAttribute() </a:t>
            </a:r>
            <a:r>
              <a:rPr lang="ko-KR" altLang="en-US" sz="2400" smtClean="0">
                <a:solidFill>
                  <a:schemeClr val="tx1"/>
                </a:solidFill>
              </a:rPr>
              <a:t>메소드를 사용</a:t>
            </a: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en-US" altLang="ko-KR" sz="2000" smtClean="0">
                <a:solidFill>
                  <a:schemeClr val="tx1"/>
                </a:solidFill>
              </a:rPr>
              <a:t>session.removeAttribute(“id”);</a:t>
            </a: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세션 무효화 </a:t>
            </a:r>
            <a:r>
              <a:rPr lang="en-US" altLang="ko-KR" sz="2800" smtClean="0">
                <a:solidFill>
                  <a:schemeClr val="tx1"/>
                </a:solidFill>
              </a:rPr>
              <a:t>- </a:t>
            </a:r>
            <a:r>
              <a:rPr lang="ko-KR" altLang="en-US" sz="2800" smtClean="0">
                <a:solidFill>
                  <a:schemeClr val="tx1"/>
                </a:solidFill>
              </a:rPr>
              <a:t>모든 세션 속성 제거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session</a:t>
            </a:r>
            <a:r>
              <a:rPr lang="ko-KR" altLang="en-US" sz="2400" smtClean="0">
                <a:solidFill>
                  <a:schemeClr val="tx1"/>
                </a:solidFill>
              </a:rPr>
              <a:t>객체의 </a:t>
            </a:r>
            <a:r>
              <a:rPr lang="en-US" altLang="ko-KR" sz="2400" smtClean="0">
                <a:solidFill>
                  <a:schemeClr val="tx1"/>
                </a:solidFill>
              </a:rPr>
              <a:t>invalidate() </a:t>
            </a:r>
            <a:r>
              <a:rPr lang="ko-KR" altLang="en-US" sz="2400" smtClean="0">
                <a:solidFill>
                  <a:schemeClr val="tx1"/>
                </a:solidFill>
              </a:rPr>
              <a:t>메소드를 사용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en-US" altLang="ko-KR" smtClean="0">
                <a:solidFill>
                  <a:schemeClr val="tx1"/>
                </a:solidFill>
              </a:rPr>
              <a:t>session.invalidate()</a:t>
            </a: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116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세션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사용하기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pSp>
        <p:nvGrpSpPr>
          <p:cNvPr id="3" name="그룹 5"/>
          <p:cNvGrpSpPr/>
          <p:nvPr/>
        </p:nvGrpSpPr>
        <p:grpSpPr>
          <a:xfrm>
            <a:off x="4716016" y="205026"/>
            <a:ext cx="720000" cy="847710"/>
            <a:chOff x="2843888" y="205026"/>
            <a:chExt cx="720000" cy="847710"/>
          </a:xfrm>
        </p:grpSpPr>
        <p:pic>
          <p:nvPicPr>
            <p:cNvPr id="12" name="그림 11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세션</a:t>
            </a:r>
            <a:r>
              <a:rPr lang="en-US" altLang="ko-KR" smtClean="0"/>
              <a:t>(Session)</a:t>
            </a:r>
            <a:endParaRPr lang="ko-KR" altLang="en-US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3105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세션을 사용한 </a:t>
            </a:r>
            <a:r>
              <a:rPr lang="ko-KR" altLang="en-US" sz="3200" smtClean="0">
                <a:solidFill>
                  <a:schemeClr val="tx1"/>
                </a:solidFill>
              </a:rPr>
              <a:t>회원</a:t>
            </a:r>
            <a:r>
              <a:rPr lang="en-US" altLang="ko-KR" sz="3200" smtClean="0">
                <a:solidFill>
                  <a:schemeClr val="tx1"/>
                </a:solidFill>
              </a:rPr>
              <a:t/>
            </a:r>
            <a:br>
              <a:rPr lang="en-US" altLang="ko-KR" sz="3200" smtClean="0">
                <a:solidFill>
                  <a:schemeClr val="tx1"/>
                </a:solidFill>
              </a:rPr>
            </a:br>
            <a:r>
              <a:rPr lang="ko-KR" altLang="en-US" sz="3200" smtClean="0">
                <a:solidFill>
                  <a:schemeClr val="tx1"/>
                </a:solidFill>
              </a:rPr>
              <a:t>인증 </a:t>
            </a:r>
            <a:r>
              <a:rPr lang="ko-KR" altLang="en-US" sz="3200" smtClean="0">
                <a:solidFill>
                  <a:schemeClr val="tx1"/>
                </a:solidFill>
              </a:rPr>
              <a:t>시스템의 </a:t>
            </a:r>
            <a:r>
              <a:rPr lang="ko-KR" altLang="en-US" sz="3200" smtClean="0">
                <a:solidFill>
                  <a:schemeClr val="tx1"/>
                </a:solidFill>
              </a:rPr>
              <a:t>구조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62103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세션을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사용한 회원 인증하기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pSp>
        <p:nvGrpSpPr>
          <p:cNvPr id="3" name="그룹 5"/>
          <p:cNvGrpSpPr/>
          <p:nvPr/>
        </p:nvGrpSpPr>
        <p:grpSpPr>
          <a:xfrm>
            <a:off x="4716016" y="205026"/>
            <a:ext cx="720000" cy="847710"/>
            <a:chOff x="2843888" y="205026"/>
            <a:chExt cx="720000" cy="847710"/>
          </a:xfrm>
        </p:grpSpPr>
        <p:pic>
          <p:nvPicPr>
            <p:cNvPr id="12" name="그림 11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6834" y="2132856"/>
            <a:ext cx="3719622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2044407" y="5733256"/>
            <a:ext cx="28520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mtClean="0"/>
              <a:t>세션을</a:t>
            </a:r>
            <a:r>
              <a:rPr lang="en-US" altLang="ko-KR" sz="2000" smtClean="0"/>
              <a:t> </a:t>
            </a:r>
            <a:r>
              <a:rPr lang="ko-KR" altLang="en-US" sz="2000" smtClean="0"/>
              <a:t>사용한 회원 </a:t>
            </a:r>
            <a:r>
              <a:rPr lang="ko-KR" altLang="en-US" sz="2000" smtClean="0">
                <a:solidFill>
                  <a:srgbClr val="00AEEF"/>
                </a:solidFill>
              </a:rPr>
              <a:t>▶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인증 시스템의 구조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(1/2)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1520" y="1124744"/>
            <a:ext cx="3249608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쿠키</a:t>
            </a: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(Cookie)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1520" y="1128488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8" name="모서리가 둥근 직사각형 17"/>
          <p:cNvSpPr/>
          <p:nvPr/>
        </p:nvSpPr>
        <p:spPr>
          <a:xfrm>
            <a:off x="1115616" y="2889992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쿠키 사용하기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115616" y="1916832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쿠기의 개요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(2/2)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1520" y="1124744"/>
            <a:ext cx="3397084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세션</a:t>
            </a: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(Session)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251520" y="1128488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8" name="모서리가 둥근 직사각형 17"/>
          <p:cNvSpPr/>
          <p:nvPr/>
        </p:nvSpPr>
        <p:spPr>
          <a:xfrm>
            <a:off x="1115616" y="2889992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세션 사용하기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115616" y="1916832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세션의 개요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3861048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세션을 사용한 회원 인증하기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쿠키</a:t>
            </a:r>
            <a:r>
              <a:rPr lang="en-US" altLang="ko-KR" smtClean="0"/>
              <a:t>(Cookie)</a:t>
            </a:r>
            <a:endParaRPr lang="ko-KR" altLang="en-US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493212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HTTP </a:t>
            </a:r>
            <a:r>
              <a:rPr lang="ko-KR" altLang="en-US" sz="3200" smtClean="0">
                <a:solidFill>
                  <a:schemeClr val="tx1"/>
                </a:solidFill>
              </a:rPr>
              <a:t>프로토콜은 웹 브라우저</a:t>
            </a:r>
            <a:r>
              <a:rPr lang="en-US" altLang="ko-KR" sz="3200" smtClean="0">
                <a:solidFill>
                  <a:schemeClr val="tx1"/>
                </a:solidFill>
              </a:rPr>
              <a:t>(</a:t>
            </a:r>
            <a:r>
              <a:rPr lang="ko-KR" altLang="en-US" sz="3200" smtClean="0">
                <a:solidFill>
                  <a:schemeClr val="tx1"/>
                </a:solidFill>
              </a:rPr>
              <a:t>클라이언트</a:t>
            </a:r>
            <a:r>
              <a:rPr lang="en-US" altLang="ko-KR" sz="3200" smtClean="0">
                <a:solidFill>
                  <a:schemeClr val="tx1"/>
                </a:solidFill>
              </a:rPr>
              <a:t>)</a:t>
            </a:r>
            <a:r>
              <a:rPr lang="ko-KR" altLang="en-US" sz="3200" smtClean="0">
                <a:solidFill>
                  <a:schemeClr val="tx1"/>
                </a:solidFill>
              </a:rPr>
              <a:t>의 요청에 대한 응답을 하고 나면 해당 클라이언트와의 연결을 지속하지 않음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28167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쿠키의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개요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23968" y="3645024"/>
            <a:ext cx="3060000" cy="285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4227882" y="6021288"/>
            <a:ext cx="36283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◀</a:t>
            </a:r>
            <a:r>
              <a:rPr lang="ko-KR" altLang="en-US" sz="2000" smtClean="0"/>
              <a:t> </a:t>
            </a:r>
            <a:r>
              <a:rPr lang="en-US" altLang="ko-KR" sz="2000" smtClean="0"/>
              <a:t>HTTP </a:t>
            </a:r>
            <a:r>
              <a:rPr lang="ko-KR" altLang="en-US" sz="2000" smtClean="0"/>
              <a:t>프로토콜의 비연결성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쿠키</a:t>
            </a:r>
            <a:r>
              <a:rPr lang="en-US" altLang="ko-KR" smtClean="0"/>
              <a:t>(Cookie)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493212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상태가 없는 프로토콜을 위해 상태를 지속시키기 위한 방법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정보를 웹 브라우저에 저장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28167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쿠키의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개요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434338" y="6125234"/>
            <a:ext cx="25058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/>
              <a:t>쿠키의 동작 방식 </a:t>
            </a:r>
            <a:r>
              <a:rPr lang="ko-KR" altLang="en-US" sz="2000" smtClean="0">
                <a:solidFill>
                  <a:srgbClr val="00AEEF"/>
                </a:solidFill>
              </a:rPr>
              <a:t>▶</a:t>
            </a:r>
            <a:endParaRPr lang="ko-KR" altLang="en-US" sz="200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168" y="2925344"/>
            <a:ext cx="2446220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쿠키</a:t>
            </a:r>
            <a:r>
              <a:rPr lang="en-US" altLang="ko-KR" smtClean="0"/>
              <a:t>(Cookie)</a:t>
            </a:r>
            <a:endParaRPr lang="ko-KR" altLang="en-US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이름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값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유효기간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도메인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경로 등으로 이루어짐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쿠키의 이름은 알파벳과 숫자로 이루어짐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pc="-40" smtClean="0">
                <a:solidFill>
                  <a:schemeClr val="tx1"/>
                </a:solidFill>
              </a:rPr>
              <a:t>쿠키 값은 공백</a:t>
            </a:r>
            <a:r>
              <a:rPr lang="en-US" altLang="ko-KR" sz="2800" spc="-40" smtClean="0">
                <a:solidFill>
                  <a:schemeClr val="tx1"/>
                </a:solidFill>
              </a:rPr>
              <a:t>, </a:t>
            </a:r>
            <a:r>
              <a:rPr lang="ko-KR" altLang="en-US" sz="2800" spc="-40" smtClean="0">
                <a:solidFill>
                  <a:schemeClr val="tx1"/>
                </a:solidFill>
              </a:rPr>
              <a:t>괄호</a:t>
            </a:r>
            <a:r>
              <a:rPr lang="en-US" altLang="ko-KR" sz="2800" spc="-40" smtClean="0">
                <a:solidFill>
                  <a:schemeClr val="tx1"/>
                </a:solidFill>
              </a:rPr>
              <a:t>, </a:t>
            </a:r>
            <a:r>
              <a:rPr lang="ko-KR" altLang="en-US" sz="2800" spc="-40" smtClean="0">
                <a:solidFill>
                  <a:schemeClr val="tx1"/>
                </a:solidFill>
              </a:rPr>
              <a:t>등호</a:t>
            </a:r>
            <a:r>
              <a:rPr lang="en-US" altLang="ko-KR" sz="2800" spc="-40" smtClean="0">
                <a:solidFill>
                  <a:schemeClr val="tx1"/>
                </a:solidFill>
              </a:rPr>
              <a:t>, </a:t>
            </a:r>
            <a:r>
              <a:rPr lang="ko-KR" altLang="en-US" sz="2800" spc="-40" smtClean="0">
                <a:solidFill>
                  <a:schemeClr val="tx1"/>
                </a:solidFill>
              </a:rPr>
              <a:t>콤마</a:t>
            </a:r>
            <a:r>
              <a:rPr lang="en-US" altLang="ko-KR" sz="2800" spc="-40" smtClean="0">
                <a:solidFill>
                  <a:schemeClr val="tx1"/>
                </a:solidFill>
              </a:rPr>
              <a:t>, </a:t>
            </a:r>
            <a:r>
              <a:rPr lang="ko-KR" altLang="en-US" sz="2800" spc="-40" smtClean="0">
                <a:solidFill>
                  <a:schemeClr val="tx1"/>
                </a:solidFill>
              </a:rPr>
              <a:t>콜론</a:t>
            </a:r>
            <a:r>
              <a:rPr lang="en-US" altLang="ko-KR" sz="2800" spc="-40" smtClean="0">
                <a:solidFill>
                  <a:schemeClr val="tx1"/>
                </a:solidFill>
              </a:rPr>
              <a:t>, </a:t>
            </a:r>
            <a:r>
              <a:rPr lang="ko-KR" altLang="en-US" sz="2800" spc="-40" smtClean="0">
                <a:solidFill>
                  <a:schemeClr val="tx1"/>
                </a:solidFill>
              </a:rPr>
              <a:t>세미콜론</a:t>
            </a:r>
            <a:r>
              <a:rPr lang="ko-KR" altLang="en-US" sz="2800" smtClean="0">
                <a:solidFill>
                  <a:schemeClr val="tx1"/>
                </a:solidFill>
              </a:rPr>
              <a:t>을 포함하려면 인코딩 필요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쿠키 생성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Cookie cookie = new Cookie(String name, String value);</a:t>
            </a: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26548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쿠키의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사용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pSp>
        <p:nvGrpSpPr>
          <p:cNvPr id="13" name="그룹 5"/>
          <p:cNvGrpSpPr/>
          <p:nvPr/>
        </p:nvGrpSpPr>
        <p:grpSpPr>
          <a:xfrm>
            <a:off x="4932120" y="205026"/>
            <a:ext cx="720000" cy="847710"/>
            <a:chOff x="2843888" y="205026"/>
            <a:chExt cx="720000" cy="847710"/>
          </a:xfrm>
        </p:grpSpPr>
        <p:pic>
          <p:nvPicPr>
            <p:cNvPr id="14" name="그림 13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쿠키</a:t>
            </a:r>
            <a:r>
              <a:rPr lang="en-US" altLang="ko-KR" smtClean="0"/>
              <a:t>(Cookie)</a:t>
            </a:r>
            <a:endParaRPr lang="ko-KR" altLang="en-US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쿠키를 </a:t>
            </a:r>
            <a:r>
              <a:rPr lang="en-US" altLang="ko-KR" sz="3200" smtClean="0">
                <a:solidFill>
                  <a:schemeClr val="tx1"/>
                </a:solidFill>
              </a:rPr>
              <a:t>response</a:t>
            </a:r>
            <a:r>
              <a:rPr lang="ko-KR" altLang="en-US" sz="3200" smtClean="0">
                <a:solidFill>
                  <a:schemeClr val="tx1"/>
                </a:solidFill>
              </a:rPr>
              <a:t>객체에 추가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response.addCookie(cookie);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request</a:t>
            </a:r>
            <a:r>
              <a:rPr lang="ko-KR" altLang="en-US" sz="3200" smtClean="0">
                <a:solidFill>
                  <a:schemeClr val="tx1"/>
                </a:solidFill>
              </a:rPr>
              <a:t>객체에 실려 온 쿠키를 읽어 올 때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Cookie[] cookies = request.getCookies();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26548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쿠키의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사용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pSp>
        <p:nvGrpSpPr>
          <p:cNvPr id="9" name="그룹 5"/>
          <p:cNvGrpSpPr/>
          <p:nvPr/>
        </p:nvGrpSpPr>
        <p:grpSpPr>
          <a:xfrm>
            <a:off x="4932120" y="205026"/>
            <a:ext cx="720000" cy="847710"/>
            <a:chOff x="2843888" y="205026"/>
            <a:chExt cx="720000" cy="847710"/>
          </a:xfrm>
        </p:grpSpPr>
        <p:pic>
          <p:nvPicPr>
            <p:cNvPr id="12" name="그림 11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쿠키</a:t>
            </a:r>
            <a:r>
              <a:rPr lang="en-US" altLang="ko-KR" smtClean="0"/>
              <a:t>(Cookie)</a:t>
            </a:r>
            <a:endParaRPr lang="ko-KR" altLang="en-US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쿠키를 작성해서 사용하는 순서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/>
            <a:r>
              <a:rPr lang="ko-KR" altLang="en-US" sz="2800" smtClean="0">
                <a:solidFill>
                  <a:schemeClr val="tx1"/>
                </a:solidFill>
              </a:rPr>
              <a:t>① 먼저 쿠키를 생성한다</a:t>
            </a:r>
            <a:r>
              <a:rPr lang="en-US" altLang="ko-KR" sz="2800" smtClean="0">
                <a:solidFill>
                  <a:schemeClr val="tx1"/>
                </a:solidFill>
              </a:rPr>
              <a:t>.</a:t>
            </a:r>
          </a:p>
          <a:p>
            <a:pPr marL="542925" lvl="2" indent="-276225" fontAlgn="base"/>
            <a:endParaRPr lang="ko-KR" altLang="en-US" sz="1000" smtClean="0">
              <a:solidFill>
                <a:schemeClr val="tx1"/>
              </a:solidFill>
            </a:endParaRPr>
          </a:p>
          <a:p>
            <a:pPr marL="723900" lvl="2" indent="-457200" fontAlgn="base"/>
            <a:r>
              <a:rPr lang="ko-KR" altLang="en-US" sz="2800" smtClean="0">
                <a:solidFill>
                  <a:schemeClr val="tx1"/>
                </a:solidFill>
              </a:rPr>
              <a:t>② 쿠키에 필요한 설정을 한다</a:t>
            </a:r>
            <a:r>
              <a:rPr lang="en-US" altLang="ko-KR" sz="2800" smtClean="0">
                <a:solidFill>
                  <a:schemeClr val="tx1"/>
                </a:solidFill>
              </a:rPr>
              <a:t>. </a:t>
            </a:r>
            <a:r>
              <a:rPr lang="ko-KR" altLang="en-US" sz="2800" smtClean="0">
                <a:solidFill>
                  <a:schemeClr val="tx1"/>
                </a:solidFill>
              </a:rPr>
              <a:t>쿠키의 유효 시간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쿠키에 대한 설명 등을 적용하고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도메인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패스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보안등을 한다</a:t>
            </a:r>
            <a:r>
              <a:rPr lang="en-US" altLang="ko-KR" sz="2800" smtClean="0">
                <a:solidFill>
                  <a:schemeClr val="tx1"/>
                </a:solidFill>
              </a:rPr>
              <a:t>.</a:t>
            </a:r>
          </a:p>
          <a:p>
            <a:pPr marL="723900" lvl="2" indent="-457200" fontAlgn="base"/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/>
            <a:r>
              <a:rPr lang="ko-KR" altLang="en-US" sz="2800" smtClean="0">
                <a:solidFill>
                  <a:schemeClr val="tx1"/>
                </a:solidFill>
              </a:rPr>
              <a:t>③ 웹 브라우저에 생성된 쿠키를 전송한다</a:t>
            </a:r>
            <a:r>
              <a:rPr lang="en-US" altLang="ko-KR" sz="2800" smtClean="0">
                <a:solidFill>
                  <a:schemeClr val="tx1"/>
                </a:solidFill>
              </a:rPr>
              <a:t>.</a:t>
            </a:r>
          </a:p>
          <a:p>
            <a:pPr marL="542925" lvl="2" indent="-276225" fontAlgn="base"/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/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26548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쿠키의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사용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pSp>
        <p:nvGrpSpPr>
          <p:cNvPr id="3" name="그룹 5"/>
          <p:cNvGrpSpPr/>
          <p:nvPr/>
        </p:nvGrpSpPr>
        <p:grpSpPr>
          <a:xfrm>
            <a:off x="4932120" y="205026"/>
            <a:ext cx="720000" cy="847710"/>
            <a:chOff x="2843888" y="205026"/>
            <a:chExt cx="720000" cy="847710"/>
          </a:xfrm>
        </p:grpSpPr>
        <p:pic>
          <p:nvPicPr>
            <p:cNvPr id="12" name="그림 11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쿠키</a:t>
            </a:r>
            <a:r>
              <a:rPr lang="en-US" altLang="ko-KR" smtClean="0"/>
              <a:t>(Cookie)</a:t>
            </a:r>
            <a:endParaRPr lang="ko-KR" altLang="en-US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3105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pc="-50" smtClean="0">
                <a:solidFill>
                  <a:schemeClr val="tx1"/>
                </a:solidFill>
              </a:rPr>
              <a:t>웹 브라우저에 저장된 쿠키를 사용하는 절차</a:t>
            </a:r>
            <a:endParaRPr lang="en-US" altLang="ko-KR" sz="3200" spc="-5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/>
            <a:r>
              <a:rPr lang="ko-KR" altLang="en-US" sz="2800" smtClean="0">
                <a:solidFill>
                  <a:schemeClr val="tx1"/>
                </a:solidFill>
              </a:rPr>
              <a:t>① 웹 브라우저의 요청에서 쿠키를 얻어온다</a:t>
            </a:r>
            <a:r>
              <a:rPr lang="en-US" altLang="ko-KR" sz="2800" smtClean="0">
                <a:solidFill>
                  <a:schemeClr val="tx1"/>
                </a:solidFill>
              </a:rPr>
              <a:t>.</a:t>
            </a:r>
            <a:endParaRPr lang="ko-KR" altLang="en-US" sz="2800" smtClean="0">
              <a:solidFill>
                <a:schemeClr val="tx1"/>
              </a:solidFill>
            </a:endParaRPr>
          </a:p>
          <a:p>
            <a:pPr marL="723900" lvl="2" indent="-457200" fontAlgn="base"/>
            <a:r>
              <a:rPr lang="ko-KR" altLang="en-US" sz="2800" smtClean="0">
                <a:solidFill>
                  <a:schemeClr val="tx1"/>
                </a:solidFill>
              </a:rPr>
              <a:t>② 쿠키는 이름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값의 쌍으로 된 배열형태로 리턴된다</a:t>
            </a:r>
            <a:r>
              <a:rPr lang="en-US" altLang="ko-KR" sz="2800" smtClean="0">
                <a:solidFill>
                  <a:schemeClr val="tx1"/>
                </a:solidFill>
              </a:rPr>
              <a:t>. </a:t>
            </a:r>
            <a:r>
              <a:rPr lang="ko-KR" altLang="en-US" sz="2800" smtClean="0">
                <a:solidFill>
                  <a:schemeClr val="tx1"/>
                </a:solidFill>
              </a:rPr>
              <a:t>리턴 된 쿠키의 배열에서 쿠키 이름을 가져온다</a:t>
            </a:r>
            <a:r>
              <a:rPr lang="en-US" altLang="ko-KR" sz="2800" smtClean="0">
                <a:solidFill>
                  <a:schemeClr val="tx1"/>
                </a:solidFill>
              </a:rPr>
              <a:t>.</a:t>
            </a:r>
            <a:endParaRPr lang="ko-KR" altLang="en-US" sz="2800" smtClean="0">
              <a:solidFill>
                <a:schemeClr val="tx1"/>
              </a:solidFill>
            </a:endParaRPr>
          </a:p>
          <a:p>
            <a:pPr marL="723900" lvl="2" indent="-457200" fontAlgn="base"/>
            <a:r>
              <a:rPr lang="ko-KR" altLang="en-US" sz="2800" smtClean="0">
                <a:solidFill>
                  <a:schemeClr val="tx1"/>
                </a:solidFill>
              </a:rPr>
              <a:t>③ 쿠키 이름을 통해서 해당 쿠키에 설정된 값을 추출한다</a:t>
            </a:r>
            <a:r>
              <a:rPr lang="en-US" altLang="ko-KR" sz="2800" smtClean="0">
                <a:solidFill>
                  <a:schemeClr val="tx1"/>
                </a:solidFill>
              </a:rPr>
              <a:t>.</a:t>
            </a:r>
          </a:p>
          <a:p>
            <a:pPr marL="723900" lvl="2" indent="-457200" fontAlgn="base"/>
            <a:endParaRPr lang="ko-KR" altLang="en-US" sz="2800" smtClean="0">
              <a:solidFill>
                <a:schemeClr val="tx1"/>
              </a:solidFill>
            </a:endParaRPr>
          </a:p>
          <a:p>
            <a:pPr marL="542925" lvl="2" indent="-276225" fontAlgn="base"/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26548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쿠키의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사용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pSp>
        <p:nvGrpSpPr>
          <p:cNvPr id="3" name="그룹 5"/>
          <p:cNvGrpSpPr/>
          <p:nvPr/>
        </p:nvGrpSpPr>
        <p:grpSpPr>
          <a:xfrm>
            <a:off x="4932120" y="205026"/>
            <a:ext cx="720000" cy="847710"/>
            <a:chOff x="2843888" y="205026"/>
            <a:chExt cx="720000" cy="847710"/>
          </a:xfrm>
        </p:grpSpPr>
        <p:pic>
          <p:nvPicPr>
            <p:cNvPr id="12" name="그림 11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447</Words>
  <Application>Microsoft Office PowerPoint</Application>
  <PresentationFormat>화면 슬라이드 쇼(4:3)</PresentationFormat>
  <Paragraphs>139</Paragraphs>
  <Slides>14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쿠키와 세션</vt:lpstr>
      <vt:lpstr>목차(1/2)</vt:lpstr>
      <vt:lpstr>목차(2/2)</vt:lpstr>
      <vt:lpstr>쿠키(Cookie)</vt:lpstr>
      <vt:lpstr>쿠키(Cookie)</vt:lpstr>
      <vt:lpstr>쿠키(Cookie)</vt:lpstr>
      <vt:lpstr>쿠키(Cookie)</vt:lpstr>
      <vt:lpstr>쿠키(Cookie)</vt:lpstr>
      <vt:lpstr>쿠키(Cookie)</vt:lpstr>
      <vt:lpstr>세션(Session)</vt:lpstr>
      <vt:lpstr>세션(Session)</vt:lpstr>
      <vt:lpstr>세션(Session)</vt:lpstr>
      <vt:lpstr>세션(Session)</vt:lpstr>
      <vt:lpstr>세션(Session)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2014-02-19T02:40:41Z</dcterms:created>
  <dcterms:modified xsi:type="dcterms:W3CDTF">2014-11-07T14:29:05Z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1042</vt:i4>
  </property>
  <property fmtid="{D5CDD505-2E9C-101B-9397-08002B2CF9AE}" pid="3" name="_Version">
    <vt:lpwstr>12.0.4518</vt:lpwstr>
  </property>
</Properties>
</file>